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9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79" r:id="rId33"/>
    <p:sldId id="380" r:id="rId34"/>
    <p:sldId id="314" r:id="rId35"/>
    <p:sldId id="315" r:id="rId36"/>
    <p:sldId id="316" r:id="rId37"/>
    <p:sldId id="317" r:id="rId38"/>
    <p:sldId id="381" r:id="rId39"/>
    <p:sldId id="352" r:id="rId40"/>
    <p:sldId id="354" r:id="rId41"/>
    <p:sldId id="353" r:id="rId42"/>
    <p:sldId id="355" r:id="rId43"/>
    <p:sldId id="383" r:id="rId44"/>
    <p:sldId id="323" r:id="rId45"/>
    <p:sldId id="385" r:id="rId46"/>
    <p:sldId id="324" r:id="rId47"/>
    <p:sldId id="325" r:id="rId48"/>
    <p:sldId id="387" r:id="rId49"/>
    <p:sldId id="386" r:id="rId50"/>
    <p:sldId id="388" r:id="rId51"/>
    <p:sldId id="330" r:id="rId52"/>
    <p:sldId id="331" r:id="rId53"/>
    <p:sldId id="270" r:id="rId54"/>
    <p:sldId id="271" r:id="rId55"/>
    <p:sldId id="272" r:id="rId56"/>
    <p:sldId id="273" r:id="rId57"/>
    <p:sldId id="429" r:id="rId58"/>
    <p:sldId id="430" r:id="rId59"/>
    <p:sldId id="276" r:id="rId60"/>
    <p:sldId id="431" r:id="rId61"/>
    <p:sldId id="278" r:id="rId62"/>
    <p:sldId id="432" r:id="rId63"/>
    <p:sldId id="433" r:id="rId64"/>
    <p:sldId id="434" r:id="rId65"/>
    <p:sldId id="332" r:id="rId66"/>
    <p:sldId id="333" r:id="rId67"/>
    <p:sldId id="449" r:id="rId68"/>
    <p:sldId id="451" r:id="rId69"/>
    <p:sldId id="395" r:id="rId70"/>
    <p:sldId id="334" r:id="rId71"/>
    <p:sldId id="396" r:id="rId72"/>
    <p:sldId id="398" r:id="rId73"/>
    <p:sldId id="454" r:id="rId74"/>
    <p:sldId id="455" r:id="rId75"/>
    <p:sldId id="400" r:id="rId76"/>
    <p:sldId id="399" r:id="rId77"/>
    <p:sldId id="453" r:id="rId78"/>
    <p:sldId id="394" r:id="rId79"/>
    <p:sldId id="345" r:id="rId80"/>
    <p:sldId id="435" r:id="rId81"/>
    <p:sldId id="436" r:id="rId82"/>
    <p:sldId id="437" r:id="rId83"/>
    <p:sldId id="438" r:id="rId84"/>
    <p:sldId id="439" r:id="rId85"/>
    <p:sldId id="440" r:id="rId86"/>
    <p:sldId id="441" r:id="rId87"/>
    <p:sldId id="346" r:id="rId88"/>
    <p:sldId id="288" r:id="rId89"/>
    <p:sldId id="289" r:id="rId90"/>
    <p:sldId id="290" r:id="rId91"/>
    <p:sldId id="291" r:id="rId92"/>
    <p:sldId id="292" r:id="rId93"/>
    <p:sldId id="347" r:id="rId94"/>
    <p:sldId id="293" r:id="rId95"/>
    <p:sldId id="294" r:id="rId96"/>
    <p:sldId id="295" r:id="rId97"/>
    <p:sldId id="296" r:id="rId98"/>
    <p:sldId id="297" r:id="rId99"/>
    <p:sldId id="298" r:id="rId100"/>
    <p:sldId id="348" r:id="rId101"/>
    <p:sldId id="442" r:id="rId102"/>
    <p:sldId id="443" r:id="rId103"/>
    <p:sldId id="444" r:id="rId104"/>
    <p:sldId id="366" r:id="rId105"/>
    <p:sldId id="367" r:id="rId106"/>
    <p:sldId id="411" r:id="rId107"/>
    <p:sldId id="406" r:id="rId108"/>
    <p:sldId id="368" r:id="rId109"/>
    <p:sldId id="410" r:id="rId110"/>
    <p:sldId id="405" r:id="rId111"/>
    <p:sldId id="408" r:id="rId112"/>
    <p:sldId id="409" r:id="rId113"/>
    <p:sldId id="407" r:id="rId114"/>
    <p:sldId id="445" r:id="rId115"/>
    <p:sldId id="370" r:id="rId116"/>
    <p:sldId id="369" r:id="rId117"/>
    <p:sldId id="416" r:id="rId118"/>
    <p:sldId id="415" r:id="rId119"/>
    <p:sldId id="365" r:id="rId120"/>
    <p:sldId id="446" r:id="rId121"/>
    <p:sldId id="447" r:id="rId122"/>
    <p:sldId id="448" r:id="rId123"/>
    <p:sldId id="358" r:id="rId124"/>
    <p:sldId id="356" r:id="rId125"/>
    <p:sldId id="359" r:id="rId126"/>
    <p:sldId id="417" r:id="rId127"/>
    <p:sldId id="360" r:id="rId128"/>
    <p:sldId id="414" r:id="rId129"/>
    <p:sldId id="413" r:id="rId130"/>
    <p:sldId id="420" r:id="rId131"/>
    <p:sldId id="357" r:id="rId132"/>
    <p:sldId id="362" r:id="rId133"/>
    <p:sldId id="418" r:id="rId134"/>
    <p:sldId id="364" r:id="rId135"/>
    <p:sldId id="419" r:id="rId136"/>
    <p:sldId id="382" r:id="rId137"/>
    <p:sldId id="422" r:id="rId138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ECC"/>
    <a:srgbClr val="84A4C1"/>
    <a:srgbClr val="EFEFEE"/>
    <a:srgbClr val="4D4D4D"/>
    <a:srgbClr val="ED6F49"/>
    <a:srgbClr val="F7AA44"/>
    <a:srgbClr val="009587"/>
    <a:srgbClr val="BDBABA"/>
    <a:srgbClr val="A7A5A5"/>
    <a:srgbClr val="F0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 autoAdjust="0"/>
    <p:restoredTop sz="94660"/>
  </p:normalViewPr>
  <p:slideViewPr>
    <p:cSldViewPr snapToObjects="1">
      <p:cViewPr varScale="1">
        <p:scale>
          <a:sx n="139" d="100"/>
          <a:sy n="139" d="100"/>
        </p:scale>
        <p:origin x="-1568" y="-104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printerSettings" Target="printerSettings/printerSettings1.bin"/><Relationship Id="rId141" Type="http://schemas.openxmlformats.org/officeDocument/2006/relationships/presProps" Target="presProps.xml"/><Relationship Id="rId142" Type="http://schemas.openxmlformats.org/officeDocument/2006/relationships/viewProps" Target="viewProps.xml"/><Relationship Id="rId143" Type="http://schemas.openxmlformats.org/officeDocument/2006/relationships/theme" Target="theme/theme1.xml"/><Relationship Id="rId1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20.10.14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56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107972" y="185738"/>
            <a:ext cx="77201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884" y="185738"/>
            <a:ext cx="469719" cy="4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alblue.bandlem.com/2013/11/embedding-jgit.html" TargetMode="External"/><Relationship Id="rId4" Type="http://schemas.openxmlformats.org/officeDocument/2006/relationships/hyperlink" Target="https://bitbucket.org/atlassian/jgit-flow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peakerdeck.com/alblue/embedding-jgit-into-java-applications" TargetMode="Externa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eg"/><Relationship Id="rId3" Type="http://schemas.openxmlformats.org/officeDocument/2006/relationships/image" Target="../media/image4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6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56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–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Abgerundetes Rechteck 5"/>
          <p:cNvSpPr/>
          <p:nvPr/>
        </p:nvSpPr>
        <p:spPr>
          <a:xfrm>
            <a:off x="747019" y="902424"/>
            <a:ext cx="7822376" cy="534820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git_repository_open(&amp;repo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to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git_oid_fromstr(&amp;oid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Lookup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and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git_commit_lookup(&amp;commit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git_blob_lookup(&amp;blob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447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– </a:t>
            </a:r>
            <a:r>
              <a:rPr lang="de-DE" dirty="0" err="1" smtClean="0"/>
              <a:t>Rugged-Beispiel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Abgerundetes Rechteck 5"/>
          <p:cNvSpPr/>
          <p:nvPr/>
        </p:nvSpPr>
        <p:spPr>
          <a:xfrm>
            <a:off x="747019" y="902423"/>
            <a:ext cx="7822376" cy="5097021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Rugged::Repository.new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object=repo.lookup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('7e128e26b92cd378a7000884656088b9953d929f')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//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Work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index=repo.index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index.add('foo.txt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Architektur / </a:t>
            </a:r>
            <a:r>
              <a:rPr lang="de-DE" dirty="0" err="1" smtClean="0"/>
              <a:t>Porcelaine</a:t>
            </a:r>
            <a:r>
              <a:rPr lang="de-DE" dirty="0" smtClean="0"/>
              <a:t> API</a:t>
            </a:r>
          </a:p>
          <a:p>
            <a:pPr lvl="1"/>
            <a:r>
              <a:rPr lang="de-DE" dirty="0">
                <a:hlinkClick r:id="rId2"/>
              </a:rPr>
              <a:t>https://speakerdeck.com/alblue/embedding-jgit-into-java-</a:t>
            </a:r>
            <a:r>
              <a:rPr lang="de-DE" dirty="0" smtClean="0">
                <a:hlinkClick r:id="rId2"/>
              </a:rPr>
              <a:t>applications</a:t>
            </a:r>
            <a:endParaRPr lang="de-DE" dirty="0" smtClean="0"/>
          </a:p>
          <a:p>
            <a:pPr lvl="1"/>
            <a:r>
              <a:rPr lang="de-DE" dirty="0">
                <a:hlinkClick r:id="rId3"/>
              </a:rPr>
              <a:t>http://alblue.bandlem.com/2013/11/embedding-</a:t>
            </a:r>
            <a:r>
              <a:rPr lang="de-DE" dirty="0" smtClean="0">
                <a:hlinkClick r:id="rId3"/>
              </a:rPr>
              <a:t>jgit.html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Flow </a:t>
            </a:r>
            <a:r>
              <a:rPr lang="de-DE" dirty="0" err="1" smtClean="0"/>
              <a:t>Api</a:t>
            </a:r>
            <a:r>
              <a:rPr lang="de-DE" dirty="0" smtClean="0"/>
              <a:t> von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https://bitbucket.org/atlassian/jgit-</a:t>
            </a:r>
            <a:r>
              <a:rPr lang="de-DE" dirty="0" smtClean="0">
                <a:hlinkClick r:id="rId4"/>
              </a:rPr>
              <a:t>flow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61616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000" dirty="0" smtClean="0">
              <a:cs typeface="Courier New"/>
            </a:endParaRPr>
          </a:p>
          <a:p>
            <a:r>
              <a:rPr lang="de-DE" sz="2000" dirty="0" err="1" smtClean="0">
                <a:cs typeface="Courier New"/>
              </a:rPr>
              <a:t>Repository</a:t>
            </a:r>
            <a:r>
              <a:rPr lang="de-DE" sz="2000" dirty="0" smtClean="0">
                <a:cs typeface="Courier New"/>
              </a:rPr>
              <a:t>: </a:t>
            </a:r>
            <a:r>
              <a:rPr lang="de-DE" sz="2000" dirty="0" err="1" smtClean="0">
                <a:cs typeface="Courier New"/>
              </a:rPr>
              <a:t>mergetool</a:t>
            </a:r>
            <a:endParaRPr lang="de-DE" sz="2000" dirty="0" smtClean="0">
              <a:cs typeface="Courier New"/>
            </a:endParaRP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Änderungen eines 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in einen anderen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werden, z.B. alle Änderungen des </a:t>
            </a:r>
            <a:r>
              <a:rPr lang="de-DE" sz="2000" dirty="0" err="1" smtClean="0">
                <a:cs typeface="Courier New"/>
              </a:rPr>
              <a:t>Integration-Branches</a:t>
            </a:r>
            <a:r>
              <a:rPr lang="de-DE" sz="2000" dirty="0" smtClean="0">
                <a:cs typeface="Courier New"/>
              </a:rPr>
              <a:t> in den </a:t>
            </a:r>
            <a:r>
              <a:rPr lang="de-DE" sz="2000" dirty="0" err="1" smtClean="0">
                <a:cs typeface="Courier New"/>
              </a:rPr>
              <a:t>Master-Branch</a:t>
            </a:r>
            <a:r>
              <a:rPr lang="de-DE" sz="2000" dirty="0" smtClean="0">
                <a:cs typeface="Courier New"/>
              </a:rPr>
              <a:t>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Dazu muss das externe </a:t>
            </a:r>
            <a:r>
              <a:rPr lang="de-DE" sz="2000" dirty="0" err="1" smtClean="0">
                <a:cs typeface="Courier New"/>
              </a:rPr>
              <a:t>Repo</a:t>
            </a:r>
            <a:r>
              <a:rPr lang="de-DE" sz="2000" dirty="0" smtClean="0">
                <a:cs typeface="Courier New"/>
              </a:rPr>
              <a:t> geklont bzw. aktualisiert werden. Dann der </a:t>
            </a:r>
            <a:r>
              <a:rPr lang="de-DE" sz="2000" dirty="0" err="1" smtClean="0">
                <a:cs typeface="Courier New"/>
              </a:rPr>
              <a:t>Merge</a:t>
            </a:r>
            <a:r>
              <a:rPr lang="de-DE" sz="2000" dirty="0" smtClean="0">
                <a:cs typeface="Courier New"/>
              </a:rPr>
              <a:t> durchgeführt und am Ende das Ergebnis zurückgeschrieben werden.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Nutzen Sie den vorhanden </a:t>
            </a:r>
            <a:r>
              <a:rPr lang="de-DE" sz="2000" dirty="0" err="1" smtClean="0">
                <a:cs typeface="Courier New"/>
              </a:rPr>
              <a:t>Testcase</a:t>
            </a:r>
            <a:r>
              <a:rPr lang="de-DE" sz="2000" dirty="0" smtClean="0">
                <a:cs typeface="Courier New"/>
              </a:rPr>
              <a:t> </a:t>
            </a:r>
            <a:r>
              <a:rPr lang="de-DE" sz="2000" b="1" dirty="0" smtClean="0">
                <a:cs typeface="Courier New"/>
              </a:rPr>
              <a:t>de.e2.mergetool.MergeToolTest </a:t>
            </a:r>
            <a:r>
              <a:rPr lang="de-DE" sz="2000" dirty="0" smtClean="0">
                <a:cs typeface="Courier New"/>
              </a:rPr>
              <a:t>als Überprüfung, ob die Implementierung vollständig ist.</a:t>
            </a:r>
            <a:br>
              <a:rPr lang="de-DE" sz="2000" dirty="0" smtClean="0">
                <a:cs typeface="Courier New"/>
              </a:rPr>
            </a:br>
            <a:endParaRPr lang="de-DE" sz="20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 </a:t>
            </a:r>
            <a:r>
              <a:rPr lang="de-DE" dirty="0" err="1" smtClean="0"/>
              <a:t>JGit</a:t>
            </a:r>
            <a:r>
              <a:rPr lang="de-DE" dirty="0" smtClean="0"/>
              <a:t> - </a:t>
            </a:r>
            <a:r>
              <a:rPr lang="de-DE" dirty="0" err="1" smtClean="0"/>
              <a:t>Mergetool</a:t>
            </a:r>
            <a:endParaRPr lang="de-DE" dirty="0"/>
          </a:p>
        </p:txBody>
      </p:sp>
      <p:pic>
        <p:nvPicPr>
          <p:cNvPr id="6" name="Bild 5" descr="bil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85" y="3986213"/>
            <a:ext cx="7432676" cy="2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Dateien 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52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410638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 RELEASE</a:t>
            </a:r>
            <a:r>
              <a:rPr lang="de-DE" dirty="0"/>
              <a:t> </a:t>
            </a:r>
            <a:r>
              <a:rPr lang="de-DE" dirty="0" smtClean="0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619672" y="1041400"/>
            <a:ext cx="7208444" cy="5084763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r>
              <a:rPr lang="de-DE" sz="2800" dirty="0" err="1" smtClean="0">
                <a:cs typeface="Calibri"/>
              </a:rPr>
              <a:t>licensed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 err="1">
                <a:cs typeface="Calibri"/>
              </a:rPr>
              <a:t>under</a:t>
            </a:r>
            <a:r>
              <a:rPr lang="de-DE" sz="2800" dirty="0">
                <a:cs typeface="Calibri"/>
              </a:rPr>
              <a:t> </a:t>
            </a:r>
            <a:r>
              <a:rPr lang="de-DE" sz="2800" dirty="0" err="1">
                <a:cs typeface="Calibri"/>
              </a:rPr>
              <a:t>the</a:t>
            </a:r>
            <a:r>
              <a:rPr lang="de-DE" sz="2800" dirty="0">
                <a:cs typeface="Calibri"/>
              </a:rPr>
              <a:t> Creative </a:t>
            </a:r>
            <a:r>
              <a:rPr lang="de-DE" sz="2800" dirty="0" err="1">
                <a:cs typeface="Calibri"/>
              </a:rPr>
              <a:t>Commons</a:t>
            </a:r>
            <a:r>
              <a:rPr lang="de-DE" sz="2800" dirty="0">
                <a:cs typeface="Calibri"/>
              </a:rPr>
              <a:t> </a:t>
            </a:r>
            <a:r>
              <a:rPr lang="de-DE" sz="2800" dirty="0" err="1">
                <a:cs typeface="Calibri"/>
              </a:rPr>
              <a:t>Attribution</a:t>
            </a:r>
            <a:r>
              <a:rPr lang="de-DE" sz="2800" dirty="0">
                <a:cs typeface="Calibri"/>
              </a:rPr>
              <a:t> 3.0 </a:t>
            </a:r>
            <a:r>
              <a:rPr lang="de-DE" sz="2800" dirty="0" err="1">
                <a:cs typeface="Calibri"/>
              </a:rPr>
              <a:t>Unported</a:t>
            </a:r>
            <a:r>
              <a:rPr lang="de-DE" sz="2800" dirty="0">
                <a:cs typeface="Calibri"/>
              </a:rPr>
              <a:t> </a:t>
            </a:r>
            <a:r>
              <a:rPr lang="de-DE" sz="2800" dirty="0" err="1" smtClean="0">
                <a:cs typeface="Calibri"/>
              </a:rPr>
              <a:t>License</a:t>
            </a:r>
            <a:endParaRPr lang="de-DE" sz="2800" dirty="0">
              <a:cs typeface="Calibri"/>
            </a:endParaRP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1196752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2420888"/>
            <a:ext cx="1137001" cy="26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- OBJECTDATABASE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OBJECTDATABASE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2000" dirty="0" smtClean="0"/>
          </a:p>
          <a:p>
            <a:pPr mar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Datei/Änderungen zum Index hinzufügen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&gt;/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800" dirty="0" smtClean="0"/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200" dirty="0" smtClean="0"/>
              <a:t> 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800" dirty="0" smtClean="0"/>
          </a:p>
          <a:p>
            <a:pPr marL="0" lv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/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dirty="0" err="1" smtClean="0"/>
              <a:t>Repository</a:t>
            </a:r>
            <a:r>
              <a:rPr lang="de-DE" sz="2400" dirty="0" smtClean="0"/>
              <a:t>: einstieg</a:t>
            </a: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(9a6686 und a2e182).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nach </a:t>
            </a:r>
            <a:r>
              <a:rPr lang="de-DE" sz="2400" dirty="0" err="1" smtClean="0"/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f495c5, welches nur die zwei Dateien (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und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) als </a:t>
            </a:r>
            <a:r>
              <a:rPr lang="de-DE" sz="2400" dirty="0" err="1" smtClean="0"/>
              <a:t>Root-Tree</a:t>
            </a:r>
            <a:r>
              <a:rPr lang="de-DE" sz="2400" dirty="0" smtClean="0"/>
              <a:t> beinhaltet und keinen </a:t>
            </a:r>
            <a:r>
              <a:rPr lang="de-DE" sz="2400" dirty="0" err="1" smtClean="0"/>
              <a:t>Parent</a:t>
            </a:r>
            <a:r>
              <a:rPr lang="de-DE" sz="2400" dirty="0" smtClean="0"/>
              <a:t>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/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OBJECTDATABASE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/>
              <a:t>Während der Konfliktbearbeitung</a:t>
            </a:r>
            <a:endParaRPr lang="de-DE" sz="1400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(Auch außerhalb von 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nutzbar)</a:t>
            </a:r>
            <a:endParaRPr lang="de-DE" sz="1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39552" y="4653136"/>
            <a:ext cx="2095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Source: </a:t>
            </a:r>
            <a:r>
              <a:rPr lang="de-DE" dirty="0" err="1" smtClean="0"/>
              <a:t>fetch</a:t>
            </a:r>
            <a:r>
              <a:rPr lang="de-DE" dirty="0" smtClean="0"/>
              <a:t> + push</a:t>
            </a:r>
          </a:p>
          <a:p>
            <a:r>
              <a:rPr lang="de-DE" dirty="0" err="1" smtClean="0"/>
              <a:t>Dest</a:t>
            </a:r>
            <a:r>
              <a:rPr lang="de-DE" dirty="0" smtClean="0"/>
              <a:t>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push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>
                <a:solidFill>
                  <a:srgbClr val="F05033"/>
                </a:solidFill>
              </a:rPr>
              <a:t>Grafik Tracking </a:t>
            </a:r>
            <a:r>
              <a:rPr lang="de-DE" dirty="0" err="1" smtClean="0">
                <a:solidFill>
                  <a:srgbClr val="F05033"/>
                </a:solidFill>
              </a:rPr>
              <a:t>Branches</a:t>
            </a:r>
            <a:r>
              <a:rPr lang="de-DE" dirty="0" smtClean="0">
                <a:solidFill>
                  <a:srgbClr val="F05033"/>
                </a:solidFill>
              </a:rPr>
              <a:t>!!!!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-</a:t>
            </a:r>
            <a:r>
              <a:rPr lang="de-DE" dirty="0" err="1" smtClean="0"/>
              <a:t>vv</a:t>
            </a:r>
            <a:r>
              <a:rPr lang="de-DE" dirty="0" smtClean="0"/>
              <a:t> </a:t>
            </a:r>
          </a:p>
          <a:p>
            <a:pPr marL="0" indent="0">
              <a:buNone/>
            </a:pPr>
            <a:r>
              <a:rPr lang="de-DE" dirty="0" smtClean="0"/>
              <a:t>Zeigt Verbindungen zu den Tracking-</a:t>
            </a:r>
            <a:r>
              <a:rPr lang="de-DE" dirty="0" err="1" smtClean="0"/>
              <a:t>Branches</a:t>
            </a:r>
            <a:r>
              <a:rPr lang="de-DE" dirty="0" smtClean="0"/>
              <a:t> an</a:t>
            </a:r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-</a:t>
            </a:r>
            <a:r>
              <a:rPr lang="de-DE" dirty="0" err="1" smtClean="0"/>
              <a:t>va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:-/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</a:t>
            </a:r>
            <a:r>
              <a:rPr lang="de-DE" dirty="0" err="1" smtClean="0"/>
              <a:t>Workflows</a:t>
            </a:r>
            <a:r>
              <a:rPr lang="de-DE" dirty="0" smtClean="0"/>
              <a:t> in der Entwicklung</a:t>
            </a:r>
            <a:endParaRPr lang="de-DE" dirty="0"/>
          </a:p>
        </p:txBody>
      </p:sp>
      <p:pic>
        <p:nvPicPr>
          <p:cNvPr id="6" name="Bild 5" descr="photosmart-nachliefer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4" y="1179616"/>
            <a:ext cx="5674784" cy="46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:p14="http://schemas.microsoft.com/office/powerpoint/2010/main" val="261604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124744"/>
            <a:ext cx="4253406" cy="317562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Konfiguration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000" dirty="0" smtClean="0">
              <a:cs typeface="Courier New"/>
            </a:endParaRPr>
          </a:p>
          <a:p>
            <a:r>
              <a:rPr lang="de-DE" sz="2000" dirty="0" err="1" smtClean="0">
                <a:cs typeface="Courier New"/>
              </a:rPr>
              <a:t>Repository</a:t>
            </a:r>
            <a:r>
              <a:rPr lang="de-DE" sz="2000" dirty="0" smtClean="0">
                <a:cs typeface="Courier New"/>
              </a:rPr>
              <a:t>: </a:t>
            </a:r>
            <a:r>
              <a:rPr lang="de-DE" sz="2000" dirty="0" err="1" smtClean="0">
                <a:cs typeface="Courier New"/>
              </a:rPr>
              <a:t>rebase-&lt;aufgabe</a:t>
            </a:r>
            <a:r>
              <a:rPr lang="de-DE" sz="2000" dirty="0" smtClean="0">
                <a:cs typeface="Courier New"/>
              </a:rPr>
              <a:t>&gt;</a:t>
            </a:r>
          </a:p>
          <a:p>
            <a:r>
              <a:rPr lang="de-DE" sz="2000" dirty="0" smtClean="0">
                <a:cs typeface="Courier New"/>
              </a:rPr>
              <a:t>Aufgabe 1 + 2: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rechts dargestellt aussieht.</a:t>
            </a:r>
          </a:p>
          <a:p>
            <a:r>
              <a:rPr lang="de-DE" sz="2000" dirty="0" smtClean="0">
                <a:cs typeface="Courier New"/>
              </a:rPr>
              <a:t>Aufgabe 3: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Welche Möglichkeiten / Befehle gibt es um die Historie, so wie rechts dargestellt umzubauen.</a:t>
            </a:r>
            <a:br>
              <a:rPr lang="de-DE" sz="2000" dirty="0" smtClean="0">
                <a:cs typeface="Courier New"/>
              </a:rPr>
            </a:br>
            <a:endParaRPr lang="de-DE" sz="20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</a:t>
            </a:r>
            <a:endParaRPr lang="de-DE" dirty="0"/>
          </a:p>
        </p:txBody>
      </p:sp>
      <p:pic>
        <p:nvPicPr>
          <p:cNvPr id="5" name="Bild 4" descr="filenam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71" y="827815"/>
            <a:ext cx="3885045" cy="549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pPr>
              <a:lnSpc>
                <a:spcPct val="120000"/>
              </a:lnSpc>
            </a:pP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931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8000"/>
                </a:solidFill>
              </a:rPr>
              <a:t>m</a:t>
            </a:r>
            <a:r>
              <a:rPr lang="de-DE" dirty="0" err="1" smtClean="0">
                <a:solidFill>
                  <a:srgbClr val="008000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8000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8000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8000"/>
                </a:solidFill>
              </a:rPr>
              <a:t>m</a:t>
            </a:r>
            <a:r>
              <a:rPr lang="de-DE" dirty="0" err="1" smtClean="0">
                <a:solidFill>
                  <a:srgbClr val="008000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8000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Hot- oder </a:t>
            </a:r>
            <a:r>
              <a:rPr lang="de-DE" dirty="0" err="1" smtClean="0"/>
              <a:t>Bugfixes</a:t>
            </a:r>
            <a:r>
              <a:rPr lang="de-DE" dirty="0" smtClean="0"/>
              <a:t>: Reparaturen für aktuelles Release</a:t>
            </a:r>
          </a:p>
          <a:p>
            <a:r>
              <a:rPr lang="de-DE" dirty="0" err="1" smtClean="0"/>
              <a:t>Prefix</a:t>
            </a:r>
            <a:r>
              <a:rPr lang="de-DE" dirty="0" smtClean="0"/>
              <a:t>: </a:t>
            </a:r>
            <a:r>
              <a:rPr lang="de-DE" dirty="0" err="1" smtClean="0"/>
              <a:t>hotfix</a:t>
            </a:r>
            <a:r>
              <a:rPr lang="de-DE" dirty="0" smtClean="0"/>
              <a:t>/*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-b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tag [-s] –m „Release v1.1“ 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exceptionInRESTCall</a:t>
            </a:r>
            <a:endParaRPr lang="de-DE" sz="2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SUPPORT FÜR ALTE VERSION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747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 HEAD^..HEAD^2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0.2 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/v0.1'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24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/*</a:t>
            </a:r>
          </a:p>
          <a:p>
            <a:endParaRPr lang="de-DE" sz="2800" dirty="0" smtClean="0"/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 - 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Komplexes Projekt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842250" y="1032933"/>
            <a:ext cx="6406147" cy="4834033"/>
            <a:chOff x="889000" y="889000"/>
            <a:chExt cx="11328401" cy="8280400"/>
          </a:xfrm>
        </p:grpSpPr>
        <p:sp>
          <p:nvSpPr>
            <p:cNvPr id="54" name="Shape 70"/>
            <p:cNvSpPr/>
            <p:nvPr/>
          </p:nvSpPr>
          <p:spPr>
            <a:xfrm>
              <a:off x="15494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5" name="Shape 71"/>
            <p:cNvSpPr/>
            <p:nvPr/>
          </p:nvSpPr>
          <p:spPr>
            <a:xfrm>
              <a:off x="3924300" y="3454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6" name="Shape 72"/>
            <p:cNvSpPr/>
            <p:nvPr/>
          </p:nvSpPr>
          <p:spPr>
            <a:xfrm flipH="1">
              <a:off x="3610719" y="4920406"/>
              <a:ext cx="739577" cy="513855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73"/>
            <p:cNvSpPr/>
            <p:nvPr/>
          </p:nvSpPr>
          <p:spPr>
            <a:xfrm>
              <a:off x="61976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8" name="Shape 74"/>
            <p:cNvSpPr/>
            <p:nvPr/>
          </p:nvSpPr>
          <p:spPr>
            <a:xfrm flipH="1">
              <a:off x="4012257" y="6357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75"/>
            <p:cNvSpPr/>
            <p:nvPr/>
          </p:nvSpPr>
          <p:spPr>
            <a:xfrm flipH="1" flipV="1">
              <a:off x="5803354" y="4861619"/>
              <a:ext cx="699245" cy="548234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0" name="Group 79"/>
            <p:cNvGrpSpPr/>
            <p:nvPr/>
          </p:nvGrpSpPr>
          <p:grpSpPr>
            <a:xfrm>
              <a:off x="6311900" y="3251200"/>
              <a:ext cx="3962640" cy="2147890"/>
              <a:chOff x="0" y="0"/>
              <a:chExt cx="3962640" cy="2147888"/>
            </a:xfrm>
          </p:grpSpPr>
          <p:sp>
            <p:nvSpPr>
              <p:cNvPr id="77" name="Shape 76"/>
              <p:cNvSpPr/>
              <p:nvPr/>
            </p:nvSpPr>
            <p:spPr>
              <a:xfrm>
                <a:off x="1358900" y="0"/>
                <a:ext cx="2603740" cy="1270001"/>
              </a:xfrm>
              <a:prstGeom prst="rect">
                <a:avLst/>
              </a:prstGeom>
              <a:solidFill>
                <a:srgbClr val="00905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Skripte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(Build, Vagrant)</a:t>
                </a:r>
              </a:p>
            </p:txBody>
          </p:sp>
          <p:sp>
            <p:nvSpPr>
              <p:cNvPr id="78" name="Shape 77"/>
              <p:cNvSpPr/>
              <p:nvPr/>
            </p:nvSpPr>
            <p:spPr>
              <a:xfrm flipH="1">
                <a:off x="0" y="452387"/>
                <a:ext cx="1014859" cy="36041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8"/>
              <p:cNvSpPr/>
              <p:nvPr/>
            </p:nvSpPr>
            <p:spPr>
              <a:xfrm flipH="1">
                <a:off x="1532731" y="1448941"/>
                <a:ext cx="468512" cy="69894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1" name="Group 82"/>
            <p:cNvGrpSpPr/>
            <p:nvPr/>
          </p:nvGrpSpPr>
          <p:grpSpPr>
            <a:xfrm>
              <a:off x="8645624" y="5613400"/>
              <a:ext cx="3457478" cy="1270000"/>
              <a:chOff x="0" y="0"/>
              <a:chExt cx="3457476" cy="1270000"/>
            </a:xfrm>
          </p:grpSpPr>
          <p:sp>
            <p:nvSpPr>
              <p:cNvPr id="75" name="Shape 80"/>
              <p:cNvSpPr/>
              <p:nvPr/>
            </p:nvSpPr>
            <p:spPr>
              <a:xfrm>
                <a:off x="1171475" y="0"/>
                <a:ext cx="2286001" cy="1270000"/>
              </a:xfrm>
              <a:prstGeom prst="rect">
                <a:avLst/>
              </a:prstGeom>
              <a:solidFill>
                <a:srgbClr val="00919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Ressourcen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(HTML, CSS)</a:t>
                </a:r>
              </a:p>
            </p:txBody>
          </p:sp>
          <p:sp>
            <p:nvSpPr>
              <p:cNvPr id="76" name="Shape 81"/>
              <p:cNvSpPr/>
              <p:nvPr/>
            </p:nvSpPr>
            <p:spPr>
              <a:xfrm flipH="1" flipV="1">
                <a:off x="0" y="643875"/>
                <a:ext cx="881113" cy="362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2" name="Group 85"/>
            <p:cNvGrpSpPr/>
            <p:nvPr/>
          </p:nvGrpSpPr>
          <p:grpSpPr>
            <a:xfrm>
              <a:off x="8158013" y="7197774"/>
              <a:ext cx="3945088" cy="1908128"/>
              <a:chOff x="0" y="0"/>
              <a:chExt cx="3945086" cy="1908126"/>
            </a:xfrm>
          </p:grpSpPr>
          <p:sp>
            <p:nvSpPr>
              <p:cNvPr id="73" name="Shape 83"/>
              <p:cNvSpPr/>
              <p:nvPr/>
            </p:nvSpPr>
            <p:spPr>
              <a:xfrm>
                <a:off x="1525965" y="638126"/>
                <a:ext cx="2419121" cy="1270000"/>
              </a:xfrm>
              <a:prstGeom prst="rect">
                <a:avLst/>
              </a:prstGeom>
              <a:solidFill>
                <a:srgbClr val="929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Fremdsourcen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(Javascript)</a:t>
                </a:r>
              </a:p>
            </p:txBody>
          </p:sp>
          <p:sp>
            <p:nvSpPr>
              <p:cNvPr id="74" name="Shape 84"/>
              <p:cNvSpPr/>
              <p:nvPr/>
            </p:nvSpPr>
            <p:spPr>
              <a:xfrm flipH="1" flipV="1">
                <a:off x="0" y="0"/>
                <a:ext cx="1352898" cy="88691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" name="Group 91"/>
            <p:cNvGrpSpPr/>
            <p:nvPr/>
          </p:nvGrpSpPr>
          <p:grpSpPr>
            <a:xfrm>
              <a:off x="889000" y="2514600"/>
              <a:ext cx="4982717" cy="6654800"/>
              <a:chOff x="0" y="0"/>
              <a:chExt cx="4982717" cy="6654800"/>
            </a:xfrm>
          </p:grpSpPr>
          <p:sp>
            <p:nvSpPr>
              <p:cNvPr id="68" name="Shape 86"/>
              <p:cNvSpPr/>
              <p:nvPr/>
            </p:nvSpPr>
            <p:spPr>
              <a:xfrm>
                <a:off x="660400" y="538480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69" name="Shape 87"/>
              <p:cNvSpPr/>
              <p:nvPr/>
            </p:nvSpPr>
            <p:spPr>
              <a:xfrm flipV="1">
                <a:off x="1803400" y="4584700"/>
                <a:ext cx="1836" cy="5889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88"/>
              <p:cNvSpPr/>
              <p:nvPr/>
            </p:nvSpPr>
            <p:spPr>
              <a:xfrm>
                <a:off x="0" y="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71" name="Shape 89"/>
              <p:cNvSpPr/>
              <p:nvPr/>
            </p:nvSpPr>
            <p:spPr>
              <a:xfrm>
                <a:off x="2373709" y="1151334"/>
                <a:ext cx="463055" cy="2769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 90"/>
              <p:cNvSpPr/>
              <p:nvPr/>
            </p:nvSpPr>
            <p:spPr>
              <a:xfrm flipV="1">
                <a:off x="3224113" y="4642544"/>
                <a:ext cx="1758604" cy="7860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" name="Group 95"/>
            <p:cNvGrpSpPr/>
            <p:nvPr/>
          </p:nvGrpSpPr>
          <p:grpSpPr>
            <a:xfrm>
              <a:off x="9150201" y="889000"/>
              <a:ext cx="3067200" cy="4538663"/>
              <a:chOff x="0" y="0"/>
              <a:chExt cx="3067199" cy="4538663"/>
            </a:xfrm>
          </p:grpSpPr>
          <p:sp>
            <p:nvSpPr>
              <p:cNvPr id="65" name="Shape 92"/>
              <p:cNvSpPr/>
              <p:nvPr/>
            </p:nvSpPr>
            <p:spPr>
              <a:xfrm>
                <a:off x="781198" y="0"/>
                <a:ext cx="2286001" cy="1270000"/>
              </a:xfrm>
              <a:prstGeom prst="rect">
                <a:avLst/>
              </a:prstGeom>
              <a:solidFill>
                <a:srgbClr val="0096FF">
                  <a:alpha val="61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Weitere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Anwendung</a:t>
                </a:r>
              </a:p>
            </p:txBody>
          </p:sp>
          <p:sp>
            <p:nvSpPr>
              <p:cNvPr id="66" name="Shape 93"/>
              <p:cNvSpPr/>
              <p:nvPr/>
            </p:nvSpPr>
            <p:spPr>
              <a:xfrm flipV="1">
                <a:off x="0" y="1462385"/>
                <a:ext cx="680443" cy="72107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94"/>
              <p:cNvSpPr/>
              <p:nvPr/>
            </p:nvSpPr>
            <p:spPr>
              <a:xfrm flipV="1">
                <a:off x="1906686" y="1444575"/>
                <a:ext cx="15926" cy="30940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8" name="Shape 100"/>
          <p:cNvSpPr/>
          <p:nvPr/>
        </p:nvSpPr>
        <p:spPr>
          <a:xfrm>
            <a:off x="639233" y="3200399"/>
            <a:ext cx="2103967" cy="723900"/>
          </a:xfrm>
          <a:prstGeom prst="rect">
            <a:avLst/>
          </a:prstGeom>
          <a:solidFill>
            <a:srgbClr val="0433FF">
              <a:alpha val="64000"/>
            </a:srgbClr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effectLst/>
              </a:defRPr>
            </a:pPr>
            <a:r>
              <a: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Modul</a:t>
            </a:r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881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94034" y="4420203"/>
            <a:ext cx="2766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Dependency</a:t>
            </a:r>
            <a:r>
              <a:rPr lang="de-DE" sz="2000" dirty="0" smtClean="0"/>
              <a:t> Manager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Ivy</a:t>
            </a:r>
            <a:r>
              <a:rPr lang="de-DE" sz="2000" dirty="0" smtClean="0"/>
              <a:t>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Leiningen</a:t>
            </a:r>
            <a:r>
              <a:rPr lang="de-DE" sz="2000" dirty="0" smtClean="0"/>
              <a:t>, SBT, ...</a:t>
            </a:r>
            <a:endParaRPr lang="de-DE" sz="2000" dirty="0" err="1" smtClean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1743193" y="1061183"/>
            <a:ext cx="4743092" cy="2349519"/>
            <a:chOff x="1803400" y="279400"/>
            <a:chExt cx="8204200" cy="4064000"/>
          </a:xfrm>
        </p:grpSpPr>
        <p:sp>
          <p:nvSpPr>
            <p:cNvPr id="11" name="Shape 144"/>
            <p:cNvSpPr/>
            <p:nvPr/>
          </p:nvSpPr>
          <p:spPr>
            <a:xfrm>
              <a:off x="1803400" y="1676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</a:t>
              </a: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12" name="Shape 145"/>
            <p:cNvSpPr/>
            <p:nvPr/>
          </p:nvSpPr>
          <p:spPr>
            <a:xfrm>
              <a:off x="6896100" y="279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Java-A</a:t>
              </a:r>
            </a:p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 </a:t>
              </a: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1.0</a:t>
              </a:r>
            </a:p>
          </p:txBody>
        </p:sp>
        <p:sp>
          <p:nvSpPr>
            <p:cNvPr id="13" name="Shape 146"/>
            <p:cNvSpPr/>
            <p:nvPr/>
          </p:nvSpPr>
          <p:spPr>
            <a:xfrm flipH="1">
              <a:off x="4671566" y="1016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47"/>
            <p:cNvSpPr/>
            <p:nvPr/>
          </p:nvSpPr>
          <p:spPr>
            <a:xfrm>
              <a:off x="6896100" y="1676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Java-B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2.2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6896100" y="3073400"/>
              <a:ext cx="3111500" cy="1270000"/>
            </a:xfrm>
            <a:prstGeom prst="rect">
              <a:avLst/>
            </a:prstGeom>
            <a:solidFill>
              <a:srgbClr val="FF93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Java-C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1.5</a:t>
              </a:r>
            </a:p>
          </p:txBody>
        </p:sp>
        <p:sp>
          <p:nvSpPr>
            <p:cNvPr id="16" name="Shape 149"/>
            <p:cNvSpPr/>
            <p:nvPr/>
          </p:nvSpPr>
          <p:spPr>
            <a:xfrm flipH="1">
              <a:off x="4710757" y="2420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50"/>
            <p:cNvSpPr/>
            <p:nvPr/>
          </p:nvSpPr>
          <p:spPr>
            <a:xfrm flipH="1" flipV="1">
              <a:off x="4675534" y="2790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67" y="3907913"/>
            <a:ext cx="3374316" cy="242919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68" y="4420203"/>
            <a:ext cx="1010305" cy="10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07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526394" y="4420203"/>
            <a:ext cx="313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Inhomogene Infrastruktur</a:t>
            </a:r>
          </a:p>
          <a:p>
            <a:r>
              <a:rPr lang="de-DE" sz="2000" dirty="0" smtClean="0"/>
              <a:t>Einbindung von </a:t>
            </a:r>
            <a:r>
              <a:rPr lang="de-DE" sz="2000" dirty="0" err="1" smtClean="0"/>
              <a:t>Sourcen</a:t>
            </a:r>
            <a:r>
              <a:rPr lang="de-DE" sz="2000" dirty="0" smtClean="0"/>
              <a:t> und Ressourcen</a:t>
            </a:r>
          </a:p>
          <a:p>
            <a:r>
              <a:rPr lang="de-DE" sz="2000" dirty="0" smtClean="0"/>
              <a:t>Globales </a:t>
            </a:r>
            <a:r>
              <a:rPr lang="de-DE" sz="2000" dirty="0" err="1" smtClean="0"/>
              <a:t>Build</a:t>
            </a:r>
            <a:r>
              <a:rPr lang="de-DE" sz="2000" dirty="0" smtClean="0"/>
              <a:t> erforderlich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4420203"/>
            <a:ext cx="1010305" cy="1049925"/>
          </a:xfrm>
          <a:prstGeom prst="rect">
            <a:avLst/>
          </a:prstGeom>
        </p:spPr>
      </p:pic>
      <p:grpSp>
        <p:nvGrpSpPr>
          <p:cNvPr id="21" name="Gruppierung 20"/>
          <p:cNvGrpSpPr>
            <a:grpSpLocks noChangeAspect="1"/>
          </p:cNvGrpSpPr>
          <p:nvPr/>
        </p:nvGrpSpPr>
        <p:grpSpPr>
          <a:xfrm>
            <a:off x="1219896" y="1041400"/>
            <a:ext cx="4734522" cy="2345274"/>
            <a:chOff x="787400" y="660400"/>
            <a:chExt cx="8204200" cy="4064000"/>
          </a:xfrm>
        </p:grpSpPr>
        <p:sp>
          <p:nvSpPr>
            <p:cNvPr id="23" name="Shape 162"/>
            <p:cNvSpPr/>
            <p:nvPr/>
          </p:nvSpPr>
          <p:spPr>
            <a:xfrm>
              <a:off x="787400" y="2057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 X</a:t>
              </a:r>
            </a:p>
          </p:txBody>
        </p:sp>
        <p:sp>
          <p:nvSpPr>
            <p:cNvPr id="24" name="Shape 163"/>
            <p:cNvSpPr/>
            <p:nvPr/>
          </p:nvSpPr>
          <p:spPr>
            <a:xfrm>
              <a:off x="5880100" y="660400"/>
              <a:ext cx="3111500" cy="1270000"/>
            </a:xfrm>
            <a:prstGeom prst="rect">
              <a:avLst/>
            </a:prstGeom>
            <a:solidFill>
              <a:srgbClr val="009051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Geteilte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Skripte</a:t>
              </a:r>
            </a:p>
          </p:txBody>
        </p:sp>
        <p:sp>
          <p:nvSpPr>
            <p:cNvPr id="25" name="Shape 164"/>
            <p:cNvSpPr/>
            <p:nvPr/>
          </p:nvSpPr>
          <p:spPr>
            <a:xfrm flipH="1">
              <a:off x="3655566" y="1397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65"/>
            <p:cNvSpPr/>
            <p:nvPr/>
          </p:nvSpPr>
          <p:spPr>
            <a:xfrm>
              <a:off x="5880100" y="2057400"/>
              <a:ext cx="3111500" cy="1270000"/>
            </a:xfrm>
            <a:prstGeom prst="rect">
              <a:avLst/>
            </a:prstGeom>
            <a:solidFill>
              <a:srgbClr val="009193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Ressourcen</a:t>
              </a:r>
            </a:p>
          </p:txBody>
        </p:sp>
        <p:sp>
          <p:nvSpPr>
            <p:cNvPr id="27" name="Shape 166"/>
            <p:cNvSpPr/>
            <p:nvPr/>
          </p:nvSpPr>
          <p:spPr>
            <a:xfrm>
              <a:off x="5880100" y="3454400"/>
              <a:ext cx="3111500" cy="1270000"/>
            </a:xfrm>
            <a:prstGeom prst="rect">
              <a:avLst/>
            </a:prstGeom>
            <a:solidFill>
              <a:srgbClr val="9290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Fremd-sourcen</a:t>
              </a:r>
            </a:p>
          </p:txBody>
        </p:sp>
        <p:sp>
          <p:nvSpPr>
            <p:cNvPr id="28" name="Shape 167"/>
            <p:cNvSpPr/>
            <p:nvPr/>
          </p:nvSpPr>
          <p:spPr>
            <a:xfrm flipH="1">
              <a:off x="3694757" y="2801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68"/>
            <p:cNvSpPr/>
            <p:nvPr/>
          </p:nvSpPr>
          <p:spPr>
            <a:xfrm flipH="1" flipV="1">
              <a:off x="3659534" y="3171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6061427" y="1078180"/>
            <a:ext cx="2766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Build-Skripte</a:t>
            </a:r>
            <a:endParaRPr lang="de-DE" sz="2000" dirty="0" smtClean="0"/>
          </a:p>
          <a:p>
            <a:r>
              <a:rPr lang="de-DE" sz="2000" dirty="0" err="1" smtClean="0"/>
              <a:t>Depoyment-Skripte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HTML / CSS / IMG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JavaScript, C++ </a:t>
            </a:r>
            <a:r>
              <a:rPr lang="de-DE" sz="2000" dirty="0" err="1" smtClean="0"/>
              <a:t>Header</a:t>
            </a:r>
            <a:endParaRPr lang="de-DE" sz="2000" dirty="0" smtClean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8" y="3862533"/>
            <a:ext cx="3307693" cy="1722349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5506244" y="5743642"/>
            <a:ext cx="29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Submodule oder </a:t>
            </a:r>
            <a:r>
              <a:rPr lang="de-DE" b="1" dirty="0" err="1" smtClean="0"/>
              <a:t>Subtrees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3375732"/>
            <a:ext cx="8512232" cy="27504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00045" indent="-321457" defTabSz="328600">
              <a:spcBef>
                <a:spcPts val="1336"/>
              </a:spcBef>
              <a:defRPr sz="1800"/>
            </a:pPr>
            <a:r>
              <a:rPr dirty="0"/>
              <a:t>Schritte: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Modul hinzufügen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Repository mit Modulen klonen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Neue Version eines Moduls einbinden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grpSp>
        <p:nvGrpSpPr>
          <p:cNvPr id="2" name="Group 199"/>
          <p:cNvGrpSpPr/>
          <p:nvPr/>
        </p:nvGrpSpPr>
        <p:grpSpPr>
          <a:xfrm>
            <a:off x="1937742" y="2027039"/>
            <a:ext cx="5268516" cy="892969"/>
            <a:chOff x="0" y="0"/>
            <a:chExt cx="7493000" cy="1270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build</a:t>
              </a: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06"/>
          <p:cNvGrpSpPr/>
          <p:nvPr/>
        </p:nvGrpSpPr>
        <p:grpSpPr>
          <a:xfrm>
            <a:off x="1937742" y="1803797"/>
            <a:ext cx="5268516" cy="892969"/>
            <a:chOff x="0" y="0"/>
            <a:chExt cx="7493000" cy="12700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grpSp>
        <p:nvGrpSpPr>
          <p:cNvPr id="2" name="Group 226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VERSIONEN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3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grpSp>
        <p:nvGrpSpPr>
          <p:cNvPr id="2" name="Group 24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SUBMODULEN 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52"/>
          <p:cNvGrpSpPr/>
          <p:nvPr/>
        </p:nvGrpSpPr>
        <p:grpSpPr>
          <a:xfrm>
            <a:off x="1553765" y="1785937"/>
            <a:ext cx="5268516" cy="892969"/>
            <a:chOff x="0" y="0"/>
            <a:chExt cx="7493000" cy="1270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grpSp>
        <p:nvGrpSpPr>
          <p:cNvPr id="2" name="Group 268"/>
          <p:cNvGrpSpPr/>
          <p:nvPr/>
        </p:nvGrpSpPr>
        <p:grpSpPr>
          <a:xfrm>
            <a:off x="1937742" y="1875234"/>
            <a:ext cx="5268516" cy="892969"/>
            <a:chOff x="0" y="0"/>
            <a:chExt cx="7493000" cy="1270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grpSp>
        <p:nvGrpSpPr>
          <p:cNvPr id="2" name="Group 277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76" name="Shape 276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5617</Words>
  <Application>Microsoft Macintosh PowerPoint</Application>
  <PresentationFormat>Bildschirmpräsentation (4:3)</PresentationFormat>
  <Paragraphs>1392</Paragraphs>
  <Slides>137</Slides>
  <Notes>9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137</vt:i4>
      </vt:variant>
    </vt:vector>
  </HeadingPairs>
  <TitlesOfParts>
    <vt:vector size="138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REPOSITORY - OBJECTDATABASE</vt:lpstr>
      <vt:lpstr>OBJECTDATABASE – LOW LEVEL OPERATIONEN</vt:lpstr>
      <vt:lpstr>GEHEIMNISSE DES INDEX (STAGE, CACHE)</vt:lpstr>
      <vt:lpstr>VERZWEIGUNGEN - BRANCHES</vt:lpstr>
      <vt:lpstr>BRANCHES / TAGS:  ÜBERBLICK</vt:lpstr>
      <vt:lpstr>REFERENZEN</vt:lpstr>
      <vt:lpstr>ÜBUNG: OBJECTDATABASE</vt:lpstr>
      <vt:lpstr>TEIL 1</vt:lpstr>
      <vt:lpstr>GIT INTERN: MERGES 1</vt:lpstr>
      <vt:lpstr>GIT INTERN: MERGES 1</vt:lpstr>
      <vt:lpstr>GIT INTERN: MERGES 1</vt:lpstr>
      <vt:lpstr>GIT INTERN: FASTFORWARD-MERGE (I)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INTERN: MERGES 2 - STRATEGIEN</vt:lpstr>
      <vt:lpstr>GIT INTERN: MERGES 2 - KONFLIKTE</vt:lpstr>
      <vt:lpstr>GIT INTERNAS: MERGE-TOOL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TRACKING BRANCHES</vt:lpstr>
      <vt:lpstr>GIT INTERNAS: TRACKING BRANCH VERBINDEN</vt:lpstr>
      <vt:lpstr>GIT INTERNAS: PULL</vt:lpstr>
      <vt:lpstr>GIT INTERNAS: PUSH</vt:lpstr>
      <vt:lpstr>GIT INTERN: PUSH.DEFAULT</vt:lpstr>
      <vt:lpstr>GIT INTERN: PUSH EMPFEHLUNG</vt:lpstr>
      <vt:lpstr>GIT INTERNAS: :-/</vt:lpstr>
      <vt:lpstr>TEIL 3</vt:lpstr>
      <vt:lpstr>Typische Workflows in der Entwicklung</vt:lpstr>
      <vt:lpstr>Arbeiten mit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</vt:lpstr>
      <vt:lpstr>PULL-REQUESTS</vt:lpstr>
      <vt:lpstr>PULL-REQUEST FÜR REVIEW-WORKFLOWS</vt:lpstr>
      <vt:lpstr>TEIL 3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4 – SUPPORT FÜR ALTE VERSION</vt:lpstr>
      <vt:lpstr>RELEASEPROZESS 4 – GOODIES</vt:lpstr>
      <vt:lpstr>RELEASEPROZESS 4 – PROBLEME</vt:lpstr>
      <vt:lpstr>BRANCHSTRATEGIE: GITFLOW - TOOLS</vt:lpstr>
      <vt:lpstr>TEIL 3</vt:lpstr>
      <vt:lpstr>Komplexes Projekt</vt:lpstr>
      <vt:lpstr>Repository-Aufteilung</vt:lpstr>
      <vt:lpstr>Homogene Module</vt:lpstr>
      <vt:lpstr>Inhomogene Module</vt:lpstr>
      <vt:lpstr>Submodule</vt:lpstr>
      <vt:lpstr>Subtree</vt:lpstr>
      <vt:lpstr>BEISPIEL</vt:lpstr>
      <vt:lpstr>TEIL 3</vt:lpstr>
      <vt:lpstr>Submodule hinzufügen</vt:lpstr>
      <vt:lpstr>Klonen mit Submodulen</vt:lpstr>
      <vt:lpstr>NEUE VERSIONEN FESTLEGEN</vt:lpstr>
      <vt:lpstr>AKTUELLSTE VERSION HOLEN</vt:lpstr>
      <vt:lpstr>IN SUBMODULEN ARBEITEN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libgit2</vt:lpstr>
      <vt:lpstr>Libgit2 – C-Beispiel</vt:lpstr>
      <vt:lpstr>Libgit2 – Rugged-Beispiel</vt:lpstr>
      <vt:lpstr>TEIL 4</vt:lpstr>
      <vt:lpstr>GIT APIS: JGIT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 JGit - Mergetool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 RELEASE 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304</cp:revision>
  <dcterms:created xsi:type="dcterms:W3CDTF">2014-09-28T20:48:12Z</dcterms:created>
  <dcterms:modified xsi:type="dcterms:W3CDTF">2014-10-20T16:21:33Z</dcterms:modified>
</cp:coreProperties>
</file>